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Welkom iedereen. Stel jezelf voor. Vertel dat het vandaag gaat over oplichting via telefoon, sms, WhatsApp en e-mail, en dat er geen domme vragen zijn. Iedereen kan erin trappen, ook jongere mensen en mensen die veel met computers werken.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Vraag om handopsteken. Meestal steekt bijna iedereen de hand op. Laat een of twee mensen kort vertellen. Benadruk: het is geen schande, oplichters zijn professionals.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Leg uit dat bijna alle oplichting hetzelfde werkt. Als je je opgejaagd voelt, is dat een signaal om juist te stoppen.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Leg uit dat oplichters elk nummer op je scherm kunnen laten verschijnen (spoofing). Een bank vraagt nooit om codes, nooit om geld over te maken naar een 'veilige rekening' en nooit om een app te installeren.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Leg de truc uit. Tip: bel je kind op het oude nummer. Antwoorden via het nieuwe nummer bewijzen niets. Een familiecodewoord helpt ook, zeker nu stemmen met AI kunnen worden nagemaakt.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Laat eventueel het Nepbericht van de week op veiligonline.nl zien. Gouden regel: gebruik nooit de link uit een bericht. Open zelf de app of website.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Laat de groep de drie regels hardop herhalen. Deel de terugbelkaart uit om bij de telefoon te leggen.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Kies een van de twee activiteiten (zie de handleiding op de website). Reken op 10 tot 15 minuten.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Benadruk: hoe sneller je de bank belt, hoe groter de kans dat het geld nog kan worden tegengehouden. Pas op voor een tweede oplichter die belooft je geld terug te halen.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Beantwoord vragen. Weet je iets niet zeker? Zeg dat eerlijk en verwijs naar de Fraudehelpdesk of veiligonline.nl.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2852"/>
        </a:solidFill>
        <a:effectLst/>
      </p:bgPr>
    </p:bg>
    <p:spTree>
      <p:nvGrpSpPr>
        <p:cNvPr id="1" name=""/>
        <p:cNvGrpSpPr/>
        <p:nvPr/>
      </p:nvGrpSpPr>
      <p:grpSpPr/>
      <p:sp>
        <p:nvSpPr>
          <p:cNvPr id="2" name="TextBox 1"/>
          <p:cNvSpPr txBox="1"/>
          <p:nvPr/>
        </p:nvSpPr>
        <p:spPr>
          <a:xfrm>
            <a:off x="700000" y="420000"/>
            <a:ext cx="8000000" cy="400000"/>
          </a:xfrm>
          <a:prstGeom prst="rect">
            <a:avLst/>
          </a:prstGeom>
          <a:noFill/>
        </p:spPr>
        <p:txBody>
          <a:bodyPr wrap="none">
            <a:spAutoFit/>
          </a:bodyPr>
          <a:lstStyle/>
          <a:p>
            <a:r>
              <a:rPr sz="1400" b="1">
                <a:solidFill>
                  <a:srgbClr val="FFD23F"/>
                </a:solidFill>
                <a:latin typeface="Arial"/>
              </a:rPr>
              <a:t>VEILIGONLINE.NL</a:t>
            </a:r>
          </a:p>
        </p:txBody>
      </p:sp>
      <p:sp>
        <p:nvSpPr>
          <p:cNvPr id="3" name="TextBox 2"/>
          <p:cNvSpPr txBox="1"/>
          <p:nvPr/>
        </p:nvSpPr>
        <p:spPr>
          <a:xfrm>
            <a:off x="700000" y="2300000"/>
            <a:ext cx="10792000" cy="1300000"/>
          </a:xfrm>
          <a:prstGeom prst="rect">
            <a:avLst/>
          </a:prstGeom>
          <a:noFill/>
        </p:spPr>
        <p:txBody>
          <a:bodyPr wrap="square" anchor="t">
            <a:spAutoFit/>
          </a:bodyPr>
          <a:lstStyle/>
          <a:p>
            <a:r>
              <a:rPr sz="4800" b="1">
                <a:solidFill>
                  <a:srgbClr val="FFFFFF"/>
                </a:solidFill>
                <a:latin typeface="Arial"/>
              </a:rPr>
              <a:t>Online oplichting herkennen</a:t>
            </a:r>
          </a:p>
        </p:txBody>
      </p:sp>
      <p:sp>
        <p:nvSpPr>
          <p:cNvPr id="4" name="TextBox 3"/>
          <p:cNvSpPr txBox="1"/>
          <p:nvPr/>
        </p:nvSpPr>
        <p:spPr>
          <a:xfrm>
            <a:off x="700000" y="3650000"/>
            <a:ext cx="10792000" cy="4000000"/>
          </a:xfrm>
          <a:prstGeom prst="rect">
            <a:avLst/>
          </a:prstGeom>
          <a:noFill/>
        </p:spPr>
        <p:txBody>
          <a:bodyPr wrap="square">
            <a:spAutoFit/>
          </a:bodyPr>
          <a:lstStyle/>
          <a:p>
            <a:pPr>
              <a:spcAft>
                <a:spcPts val="1400"/>
              </a:spcAft>
            </a:pPr>
            <a:r>
              <a:rPr sz="2400">
                <a:solidFill>
                  <a:srgbClr val="DDE8F6"/>
                </a:solidFill>
                <a:latin typeface="Arial"/>
              </a:rPr>
              <a:t>Een voorlichting met VeiligOnline.nl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Wie kreeg er weleens zo'n bericht?</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Een sms over een pakketje</a:t>
            </a:r>
          </a:p>
          <a:p>
            <a:pPr>
              <a:spcAft>
                <a:spcPts val="1400"/>
              </a:spcAft>
            </a:pPr>
            <a:r>
              <a:rPr sz="2800">
                <a:solidFill>
                  <a:srgbClr val="0D2852"/>
                </a:solidFill>
                <a:latin typeface="Arial"/>
              </a:rPr>
              <a:t>•  Een appje van een 'kind met een nieuw nummer'</a:t>
            </a:r>
          </a:p>
          <a:p>
            <a:pPr>
              <a:spcAft>
                <a:spcPts val="1400"/>
              </a:spcAft>
            </a:pPr>
            <a:r>
              <a:rPr sz="2800">
                <a:solidFill>
                  <a:srgbClr val="0D2852"/>
                </a:solidFill>
                <a:latin typeface="Arial"/>
              </a:rPr>
              <a:t>•  Een telefoontje van 'de bank'</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2/10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Hoe werkt oplichting?</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Ze maken je bang, gehaast of blij</a:t>
            </a:r>
          </a:p>
          <a:p>
            <a:pPr>
              <a:spcAft>
                <a:spcPts val="1400"/>
              </a:spcAft>
            </a:pPr>
            <a:r>
              <a:rPr sz="2800">
                <a:solidFill>
                  <a:srgbClr val="0D2852"/>
                </a:solidFill>
                <a:latin typeface="Arial"/>
              </a:rPr>
              <a:t>•  Ze doen zich voor als iemand die je vertrouwt</a:t>
            </a:r>
          </a:p>
          <a:p>
            <a:pPr>
              <a:spcAft>
                <a:spcPts val="1400"/>
              </a:spcAft>
            </a:pPr>
            <a:r>
              <a:rPr sz="2800">
                <a:solidFill>
                  <a:srgbClr val="0D2852"/>
                </a:solidFill>
                <a:latin typeface="Arial"/>
              </a:rPr>
              <a:t>•  Ze willen dat je iets doet: betalen, een code geven, klikken</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3/10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De nepbank aan de telefoon</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Het nummer op je scherm lijkt echt</a:t>
            </a:r>
          </a:p>
          <a:p>
            <a:pPr>
              <a:spcAft>
                <a:spcPts val="1400"/>
              </a:spcAft>
            </a:pPr>
            <a:r>
              <a:rPr sz="2800">
                <a:solidFill>
                  <a:srgbClr val="0D2852"/>
                </a:solidFill>
                <a:latin typeface="Arial"/>
              </a:rPr>
              <a:t>•  'Er wordt geld van je rekening gehaald'</a:t>
            </a:r>
          </a:p>
          <a:p>
            <a:pPr>
              <a:spcAft>
                <a:spcPts val="1400"/>
              </a:spcAft>
            </a:pPr>
            <a:r>
              <a:rPr sz="2800">
                <a:solidFill>
                  <a:srgbClr val="0D2852"/>
                </a:solidFill>
                <a:latin typeface="Arial"/>
              </a:rPr>
              <a:t>•  Ze vragen om een code, een app of geld over te maken</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4/10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'Hoi mam, dit is mijn nieuwe nummer'</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Een appje van een onbekend nummer</a:t>
            </a:r>
          </a:p>
          <a:p>
            <a:pPr>
              <a:spcAft>
                <a:spcPts val="1400"/>
              </a:spcAft>
            </a:pPr>
            <a:r>
              <a:rPr sz="2800">
                <a:solidFill>
                  <a:srgbClr val="0D2852"/>
                </a:solidFill>
                <a:latin typeface="Arial"/>
              </a:rPr>
              <a:t>•  Een verhaal over een kapotte telefoon</a:t>
            </a:r>
          </a:p>
          <a:p>
            <a:pPr>
              <a:spcAft>
                <a:spcPts val="1400"/>
              </a:spcAft>
            </a:pPr>
            <a:r>
              <a:rPr sz="2800">
                <a:solidFill>
                  <a:srgbClr val="0D2852"/>
                </a:solidFill>
                <a:latin typeface="Arial"/>
              </a:rPr>
              <a:t>•  Al snel een vraag om een rekening te betalen</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5/10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Nepberichten met een link</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Pakketje, belasting, boete, bank</a:t>
            </a:r>
          </a:p>
          <a:p>
            <a:pPr>
              <a:spcAft>
                <a:spcPts val="1400"/>
              </a:spcAft>
            </a:pPr>
            <a:r>
              <a:rPr sz="2800">
                <a:solidFill>
                  <a:srgbClr val="0D2852"/>
                </a:solidFill>
                <a:latin typeface="Arial"/>
              </a:rPr>
              <a:t>•  Een klein bedrag of een dreiging</a:t>
            </a:r>
          </a:p>
          <a:p>
            <a:pPr>
              <a:spcAft>
                <a:spcPts val="1400"/>
              </a:spcAft>
            </a:pPr>
            <a:r>
              <a:rPr sz="2800">
                <a:solidFill>
                  <a:srgbClr val="0D2852"/>
                </a:solidFill>
                <a:latin typeface="Arial"/>
              </a:rPr>
              <a:t>•  De link leidt naar een nagemaakte website</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6/10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De drie gouden regels</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1. Nooit codes of pincodes doorgeven</a:t>
            </a:r>
          </a:p>
          <a:p>
            <a:pPr>
              <a:spcAft>
                <a:spcPts val="1400"/>
              </a:spcAft>
            </a:pPr>
            <a:r>
              <a:rPr sz="2800">
                <a:solidFill>
                  <a:srgbClr val="0D2852"/>
                </a:solidFill>
                <a:latin typeface="Arial"/>
              </a:rPr>
              <a:t>•  2. Nooit geld overmaken na alleen een bericht of telefoontje</a:t>
            </a:r>
          </a:p>
          <a:p>
            <a:pPr>
              <a:spcAft>
                <a:spcPts val="1400"/>
              </a:spcAft>
            </a:pPr>
            <a:r>
              <a:rPr sz="2800">
                <a:solidFill>
                  <a:srgbClr val="0D2852"/>
                </a:solidFill>
                <a:latin typeface="Arial"/>
              </a:rPr>
              <a:t>•  3. Twijfel? Ophangen en zelf terugbellen</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7/10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Oefenen: wat doe jij?</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Klassikale quiz: steek je hand op of houd een kaart omhoog</a:t>
            </a:r>
          </a:p>
          <a:p>
            <a:pPr>
              <a:spcAft>
                <a:spcPts val="1400"/>
              </a:spcAft>
            </a:pPr>
            <a:r>
              <a:rPr sz="2800">
                <a:solidFill>
                  <a:srgbClr val="0D2852"/>
                </a:solidFill>
                <a:latin typeface="Arial"/>
              </a:rPr>
              <a:t>•  Of: Speel de oplichter in groepjes</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8/10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Toch gebeurd? Dit doe je</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Bel meteen je bank (nummer op je pas)</a:t>
            </a:r>
          </a:p>
          <a:p>
            <a:pPr>
              <a:spcAft>
                <a:spcPts val="1400"/>
              </a:spcAft>
            </a:pPr>
            <a:r>
              <a:rPr sz="2800">
                <a:solidFill>
                  <a:srgbClr val="0D2852"/>
                </a:solidFill>
                <a:latin typeface="Arial"/>
              </a:rPr>
              <a:t>•  Doe aangifte bij de politie</a:t>
            </a:r>
          </a:p>
          <a:p>
            <a:pPr>
              <a:spcAft>
                <a:spcPts val="1400"/>
              </a:spcAft>
            </a:pPr>
            <a:r>
              <a:rPr sz="2800">
                <a:solidFill>
                  <a:srgbClr val="0D2852"/>
                </a:solidFill>
                <a:latin typeface="Arial"/>
              </a:rPr>
              <a:t>•  Meld het bij de Fraudehelpdesk</a:t>
            </a:r>
          </a:p>
          <a:p>
            <a:pPr>
              <a:spcAft>
                <a:spcPts val="1400"/>
              </a:spcAft>
            </a:pPr>
            <a:r>
              <a:rPr sz="2800">
                <a:solidFill>
                  <a:srgbClr val="0D2852"/>
                </a:solidFill>
                <a:latin typeface="Arial"/>
              </a:rPr>
              <a:t>•  Schaam je niet: vertel het iemand</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9/10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160000"/>
          </a:xfrm>
          <a:prstGeom prst="rect">
            <a:avLst/>
          </a:prstGeom>
          <a:solidFill>
            <a:srgbClr val="087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420000"/>
            <a:ext cx="8000000" cy="400000"/>
          </a:xfrm>
          <a:prstGeom prst="rect">
            <a:avLst/>
          </a:prstGeom>
          <a:noFill/>
        </p:spPr>
        <p:txBody>
          <a:bodyPr wrap="none">
            <a:spAutoFit/>
          </a:bodyPr>
          <a:lstStyle/>
          <a:p>
            <a:r>
              <a:rPr sz="1400" b="1">
                <a:solidFill>
                  <a:srgbClr val="0878E8"/>
                </a:solidFill>
                <a:latin typeface="Arial"/>
              </a:rPr>
              <a:t>VEILIGONLINE.NL</a:t>
            </a:r>
          </a:p>
        </p:txBody>
      </p:sp>
      <p:sp>
        <p:nvSpPr>
          <p:cNvPr id="4" name="TextBox 3"/>
          <p:cNvSpPr txBox="1"/>
          <p:nvPr/>
        </p:nvSpPr>
        <p:spPr>
          <a:xfrm>
            <a:off x="700000" y="900000"/>
            <a:ext cx="10792000" cy="1300000"/>
          </a:xfrm>
          <a:prstGeom prst="rect">
            <a:avLst/>
          </a:prstGeom>
          <a:noFill/>
        </p:spPr>
        <p:txBody>
          <a:bodyPr wrap="square" anchor="t">
            <a:spAutoFit/>
          </a:bodyPr>
          <a:lstStyle/>
          <a:p>
            <a:r>
              <a:rPr sz="3800" b="1">
                <a:solidFill>
                  <a:srgbClr val="0D2852"/>
                </a:solidFill>
                <a:latin typeface="Arial"/>
              </a:rPr>
              <a:t>Vragen?</a:t>
            </a:r>
          </a:p>
        </p:txBody>
      </p:sp>
      <p:sp>
        <p:nvSpPr>
          <p:cNvPr id="5" name="TextBox 4"/>
          <p:cNvSpPr txBox="1"/>
          <p:nvPr/>
        </p:nvSpPr>
        <p:spPr>
          <a:xfrm>
            <a:off x="700000" y="2150000"/>
            <a:ext cx="10792000" cy="4000000"/>
          </a:xfrm>
          <a:prstGeom prst="rect">
            <a:avLst/>
          </a:prstGeom>
          <a:noFill/>
        </p:spPr>
        <p:txBody>
          <a:bodyPr wrap="square">
            <a:spAutoFit/>
          </a:bodyPr>
          <a:lstStyle/>
          <a:p>
            <a:pPr>
              <a:spcAft>
                <a:spcPts val="1400"/>
              </a:spcAft>
            </a:pPr>
            <a:r>
              <a:rPr sz="2800">
                <a:solidFill>
                  <a:srgbClr val="0D2852"/>
                </a:solidFill>
                <a:latin typeface="Arial"/>
              </a:rPr>
              <a:t>•  Meer tips en oefeningen: veiligonline.nl</a:t>
            </a:r>
          </a:p>
          <a:p>
            <a:pPr>
              <a:spcAft>
                <a:spcPts val="1400"/>
              </a:spcAft>
            </a:pPr>
            <a:r>
              <a:rPr sz="2800">
                <a:solidFill>
                  <a:srgbClr val="0D2852"/>
                </a:solidFill>
                <a:latin typeface="Arial"/>
              </a:rPr>
              <a:t>•  Neem de handout en de kaarten mee</a:t>
            </a:r>
          </a:p>
        </p:txBody>
      </p:sp>
      <p:sp>
        <p:nvSpPr>
          <p:cNvPr id="6" name="TextBox 5"/>
          <p:cNvSpPr txBox="1"/>
          <p:nvPr/>
        </p:nvSpPr>
        <p:spPr>
          <a:xfrm>
            <a:off x="700000" y="6258000"/>
            <a:ext cx="10792000" cy="400000"/>
          </a:xfrm>
          <a:prstGeom prst="rect">
            <a:avLst/>
          </a:prstGeom>
          <a:noFill/>
        </p:spPr>
        <p:txBody>
          <a:bodyPr wrap="none">
            <a:spAutoFit/>
          </a:bodyPr>
          <a:lstStyle/>
          <a:p>
            <a:r>
              <a:rPr sz="1200" b="0">
                <a:solidFill>
                  <a:srgbClr val="5B6B80"/>
                </a:solidFill>
                <a:latin typeface="Arial"/>
              </a:rPr>
              <a:t>Voorlichting: online oplichting herkennen  ·  10/10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Voorlichting: online oplichting herkennen</dc:title>
  <dc:subject/>
  <dc:creator>VeiligOnline.nl</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